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FF"/>
    <a:srgbClr val="3333CC"/>
    <a:srgbClr val="6600FF"/>
    <a:srgbClr val="666699"/>
    <a:srgbClr val="0000FF"/>
    <a:srgbClr val="FF0066"/>
    <a:srgbClr val="336600"/>
    <a:srgbClr val="66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3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5145" y="0"/>
            <a:ext cx="9144000" cy="14401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ДИСЦИПЛИНА </a:t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«КОРПОРАТИВНЫЕ ФИНАНСЫ»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4"/>
          <p:cNvSpPr txBox="1">
            <a:spLocks/>
          </p:cNvSpPr>
          <p:nvPr/>
        </p:nvSpPr>
        <p:spPr>
          <a:xfrm>
            <a:off x="15145" y="1484784"/>
            <a:ext cx="9128855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ТЕМА 5- КАПИТАЛ ПРЕДПРИЯТИЯ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И ЕГО СТОИМОСТЬ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(6 часов)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Вопросы: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сущность капитала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Собственный и заемный капитал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предприятия</a:t>
            </a:r>
          </a:p>
          <a:p>
            <a:pPr marL="0" lvl="1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Определение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стоимости капитала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Задание по теме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по теме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785" y="404664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ЗАЕМНЫЙ КАПИТАЛ </a:t>
            </a:r>
            <a:r>
              <a:rPr lang="ru-RU" sz="2800" i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</a:t>
            </a:r>
            <a:r>
              <a:rPr lang="ru-RU" sz="2800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собой средства, предоставленные на долгосрочной основе предприятию сторонними лицами либо государством. </a:t>
            </a:r>
            <a:endParaRPr lang="ru-RU" sz="2800" i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Существует два вида  </a:t>
            </a:r>
            <a:r>
              <a:rPr lang="ru-RU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заемного   капитала </a:t>
            </a:r>
            <a:endParaRPr lang="ru-RU" sz="28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Критерием </a:t>
            </a:r>
            <a:r>
              <a:rPr lang="ru-RU" sz="28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такого деления является срок, на который предоставляются заемные средства (более 12 месяцев и до 12 месяцев).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3284984"/>
            <a:ext cx="4032447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ДОЛГОСРОЧНЫЙ</a:t>
            </a:r>
          </a:p>
          <a:p>
            <a:pPr algn="ctr"/>
            <a:r>
              <a:rPr lang="ru-RU" sz="2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долгосрочные </a:t>
            </a:r>
            <a:r>
              <a:rPr lang="ru-RU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кредиты, облигационные займы и финансовый лизин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12269" y="3284984"/>
            <a:ext cx="43564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КРАТКОСРОЧНЫЙ </a:t>
            </a:r>
          </a:p>
          <a:p>
            <a:pPr algn="ctr"/>
            <a:r>
              <a:rPr lang="ru-RU" sz="2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краткосрочные </a:t>
            </a:r>
            <a:r>
              <a:rPr lang="ru-RU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кредиты, </a:t>
            </a:r>
            <a:r>
              <a:rPr lang="ru-RU" sz="2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кредиторская </a:t>
            </a:r>
            <a:r>
              <a:rPr lang="ru-RU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задолженность, другие обязательства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426098" y="2708920"/>
            <a:ext cx="63373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2629956"/>
            <a:ext cx="633734" cy="655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27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48680"/>
            <a:ext cx="71723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собственного и долгосрочного заемного капитала представляет собой также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постоянный капитал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компании </a:t>
            </a:r>
          </a:p>
        </p:txBody>
      </p:sp>
      <p:pic>
        <p:nvPicPr>
          <p:cNvPr id="3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603"/>
            <a:ext cx="16561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различия между собственным и заемным капиталом предприятия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16816"/>
              </p:ext>
            </p:extLst>
          </p:nvPr>
        </p:nvGraphicFramePr>
        <p:xfrm>
          <a:off x="212095" y="1049695"/>
          <a:ext cx="8856986" cy="55438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8273"/>
                <a:gridCol w="3240360"/>
                <a:gridCol w="3168353"/>
              </a:tblGrid>
              <a:tr h="234792">
                <a:tc rowSpan="2">
                  <a:txBody>
                    <a:bodyPr/>
                    <a:lstStyle/>
                    <a:p>
                      <a:pPr marL="4464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Признак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63700" marR="1654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капитала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48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Собственный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785" marR="685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Заемный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79">
                <a:tc>
                  <a:txBody>
                    <a:bodyPr/>
                    <a:lstStyle/>
                    <a:p>
                      <a:pPr marL="67945" marR="6229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Право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предприятием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4356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Дает право на участие в управлении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511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дает права на участие в управлении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214">
                <a:tc>
                  <a:txBody>
                    <a:bodyPr/>
                    <a:lstStyle/>
                    <a:p>
                      <a:pPr marL="67945" marR="2476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Право на получение части прибыли и имущества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2641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 делится между собственниками по остаточному принципу после вычета финансовых</a:t>
                      </a:r>
                    </a:p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обязательств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371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Кредиторы имеют первоочередное право на возвращение суммы долга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799">
                <a:tc>
                  <a:txBody>
                    <a:bodyPr/>
                    <a:lstStyle/>
                    <a:p>
                      <a:pPr marL="67945" marR="4660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Ожидаемая доходность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Варьирует в зависимости от</a:t>
                      </a:r>
                    </a:p>
                    <a:p>
                      <a:pPr marL="69850" marR="22542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эффективности деятельности предприятия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Обычно определена</a:t>
                      </a:r>
                    </a:p>
                    <a:p>
                      <a:pPr marL="68580" marR="59118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заранее кредитным договором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1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Срок возврата</a:t>
                      </a:r>
                    </a:p>
                    <a:p>
                      <a:pPr marL="67945" algn="ctr">
                        <a:lnSpc>
                          <a:spcPct val="100000"/>
                        </a:lnSpc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установлен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 условиями</a:t>
                      </a:r>
                    </a:p>
                    <a:p>
                      <a:pPr marL="68580" algn="ctr">
                        <a:lnSpc>
                          <a:spcPct val="100000"/>
                        </a:lnSpc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799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Льгота по</a:t>
                      </a:r>
                    </a:p>
                    <a:p>
                      <a:pPr marL="67945" marR="136525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налогу (налоговая экономия)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Отсутствует, так как</a:t>
                      </a:r>
                    </a:p>
                    <a:p>
                      <a:pPr marL="69850" marR="183515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дивиденды выплачиваются из чистой прибыли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Присутствует, так как</a:t>
                      </a:r>
                    </a:p>
                    <a:p>
                      <a:pPr marL="68580" marR="412115"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проценты могут быть отнесены на расходы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864">
                <a:tc>
                  <a:txBody>
                    <a:bodyPr/>
                    <a:lstStyle/>
                    <a:p>
                      <a:pPr marL="67945" marR="461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 Влияние на финансовую устойчивость предприятия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619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Повышается финансовая независимость, минимизируется риск потери финансовой устойчивости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104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Повышается зависимость от внешних источников финансирования, увеличивается риск неплатежеспособности и снижения финансовой</a:t>
                      </a:r>
                    </a:p>
                    <a:p>
                      <a:pPr marL="68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устойчивости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49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3</a:t>
            </a:r>
          </a:p>
          <a:p>
            <a:pPr marL="0" lvl="1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СТОИМОСТИ КАПИТАЛА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00808"/>
            <a:ext cx="871296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КАПИТАЛА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общая сумма средств, которую платит корпорация за использование определенного объема финансовых ресурсов, выраженная в процентах к этому объему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КАПИТАЛА </a:t>
            </a:r>
            <a:r>
              <a:rPr lang="ru-RU" sz="32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некая процентная ставка (обычно годовая), или арендная плата за пользование средствами</a:t>
            </a:r>
            <a:endParaRPr lang="ru-RU" sz="32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1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корпоративных финансах используют полное и сокращенное </a:t>
            </a:r>
            <a:r>
              <a:rPr lang="ru-RU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стоимости капитала</a:t>
            </a:r>
          </a:p>
          <a:p>
            <a:pPr algn="ctr"/>
            <a:endParaRPr lang="ru-RU" sz="32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WACC </a:t>
            </a:r>
            <a:r>
              <a:rPr 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weighted</a:t>
            </a:r>
            <a:r>
              <a:rPr lang="ru-RU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ru-RU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ru-RU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ru-R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то в переводе означает «средневзвешенная стоимость капитала </a:t>
            </a:r>
            <a:r>
              <a:rPr lang="ru-R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компании»</a:t>
            </a:r>
          </a:p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</a:p>
          <a:p>
            <a:pPr algn="just"/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капитала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63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КОРПОРАТИВНЫХ ФИНАНСАХ ПОНЯТИЕ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КАПИТАЛА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ИСПОЛЬЗУЕТСЯ В СЛЕДУЮЩИХ СЛУЧАЯХ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4154" y="1196752"/>
            <a:ext cx="2033589" cy="5472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максимизации 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рыночной стоимости компании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(что является основной целью финансового управления) менеджеры должны минимизировать все затраты, включая капитал, отсюда следует необходимость «измерить» капитал, определить его стоимость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90946" y="1202013"/>
            <a:ext cx="2397078" cy="5472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дисконтировании денежных потоков в случае реализации инвестиционных проектов стоимость капитала рассматривается в качестве 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нормы дисконта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зависимости от источника привлечения инвестиций, это может быть как стоимость только собственного или заемного капитала, так и общая средневзвешенная стоимость совокупного капитала)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1" y="1196752"/>
            <a:ext cx="1872208" cy="5472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сопоставления с 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внутренней нормой рентабельности (доходности)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инвестиционного проекта, а именно, если внутренняя норма рентабельности больше стоимости капитала, то проект одобряется, 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наоборот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5" y="1146595"/>
            <a:ext cx="1800200" cy="5472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выборе наилучшей возможности из нескольких вариантов привлечения заемного капитала, в данном случае предприятие выбирает вариант с наименьшей ставкой процента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115616" y="896526"/>
            <a:ext cx="432048" cy="250069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373461" y="933726"/>
            <a:ext cx="432048" cy="250069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652121" y="923891"/>
            <a:ext cx="432048" cy="250069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632341" y="934069"/>
            <a:ext cx="432048" cy="250069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70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332656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общем виде стоимость капитала всего предприятия определяется по следующей формуле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n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WACC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∑</a:t>
            </a:r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i</a:t>
            </a: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i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стоимость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источника средств, %;</a:t>
            </a:r>
          </a:p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d i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удельный вес i-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источника средств в общей сумме;</a:t>
            </a:r>
          </a:p>
          <a:p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количество источников средств</a:t>
            </a:r>
            <a:r>
              <a:rPr lang="ru-RU" sz="2800" dirty="0"/>
              <a:t>.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1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Стоимость конкретного источника капитала определяют следующие элементы: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реальной </a:t>
            </a:r>
            <a:r>
              <a:rPr lang="ru-RU" sz="2800" dirty="0" err="1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безрисковой</a:t>
            </a:r>
            <a:r>
              <a:rPr lang="ru-RU" sz="2800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ставки (или минимальной ставки доходности</a:t>
            </a:r>
            <a:r>
              <a:rPr lang="ru-RU" sz="2800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инфляции;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косвенные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на размещение отдельных финансовых инструментов (например, эмиссионные расходы при выпуске акций, облигаций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услуг (например, страхование кредита и др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налоговая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экономия (возникает при возможности отнести плату за источник финансирования к расходам предприятия).</a:t>
            </a:r>
          </a:p>
        </p:txBody>
      </p:sp>
    </p:spTree>
    <p:extLst>
      <p:ext uri="{BB962C8B-B14F-4D97-AF65-F5344CB8AC3E}">
        <p14:creationId xmlns:p14="http://schemas.microsoft.com/office/powerpoint/2010/main" val="4154001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1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определения </a:t>
            </a:r>
            <a:r>
              <a:rPr lang="ru-RU" sz="2400" b="1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капитала </a:t>
            </a:r>
            <a:r>
              <a:rPr lang="ru-RU" sz="2400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 включает следующие основные этапы</a:t>
            </a:r>
            <a:r>
              <a:rPr lang="ru-RU" sz="2400" i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2400" i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этап:</a:t>
            </a:r>
          </a:p>
          <a:p>
            <a:pPr lvl="0" algn="just"/>
            <a:r>
              <a:rPr lang="ru-RU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каждого элемента капитала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24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lvl="0" algn="just"/>
            <a:r>
              <a:rPr lang="ru-RU" sz="24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 этап:</a:t>
            </a:r>
          </a:p>
          <a:p>
            <a:pPr lvl="0" algn="just"/>
            <a:r>
              <a:rPr lang="ru-RU" sz="24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24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средневзвешенной стоимости всего капитала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pPr lvl="0" algn="just"/>
            <a:r>
              <a:rPr lang="ru-RU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3 этап:</a:t>
            </a:r>
          </a:p>
          <a:p>
            <a:pPr lvl="0" algn="just"/>
            <a:r>
              <a:rPr lang="ru-RU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Сопоставление </a:t>
            </a:r>
            <a:r>
              <a:rPr lang="ru-RU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собственного и заемного капитала.</a:t>
            </a:r>
          </a:p>
          <a:p>
            <a:pPr lvl="0" algn="just"/>
            <a:r>
              <a:rPr lang="ru-RU" sz="24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</a:p>
          <a:p>
            <a:pPr lvl="0" algn="just"/>
            <a:r>
              <a:rPr lang="ru-RU" sz="24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4 этап:</a:t>
            </a:r>
          </a:p>
          <a:p>
            <a:pPr lvl="0" algn="just"/>
            <a:r>
              <a:rPr lang="ru-RU" sz="24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</a:t>
            </a:r>
            <a:r>
              <a:rPr lang="ru-RU" sz="24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границы эффективного использования дополнительно привлекаемого капитала (определение предельной стоимости капитала).</a:t>
            </a:r>
          </a:p>
        </p:txBody>
      </p:sp>
    </p:spTree>
    <p:extLst>
      <p:ext uri="{BB962C8B-B14F-4D97-AF65-F5344CB8AC3E}">
        <p14:creationId xmlns:p14="http://schemas.microsoft.com/office/powerpoint/2010/main" val="2510367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Задание по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теме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Охарактеризуйте элементы собственного капитала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для каких целей привлекается долгосрочные заемные средства. Приведите пример</a:t>
            </a:r>
          </a:p>
          <a:p>
            <a:pPr marL="457200" indent="-457200" algn="just">
              <a:buFontTx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для каких целей привлекается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краткосрочные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заемные средства. Приведите пример</a:t>
            </a:r>
          </a:p>
          <a:p>
            <a:pPr marL="457200" indent="-457200" algn="just">
              <a:buAutoNum type="arabicPeriod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Задачи по теме</a:t>
            </a:r>
          </a:p>
        </p:txBody>
      </p:sp>
    </p:spTree>
    <p:extLst>
      <p:ext uri="{BB962C8B-B14F-4D97-AF65-F5344CB8AC3E}">
        <p14:creationId xmlns:p14="http://schemas.microsoft.com/office/powerpoint/2010/main" val="333180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074" y="476672"/>
            <a:ext cx="78937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1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ЭКОНОМИЧЕСКАЯ СУЩНОСТЬ КАПИТАЛА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44824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Существует три основных подхода к трактовке данного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074" y="3356992"/>
            <a:ext cx="265676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экономический подход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7613" y="3356992"/>
            <a:ext cx="258852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бухгалтерский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8536" y="3356992"/>
            <a:ext cx="258852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учетно-аналитический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619672" y="2922042"/>
            <a:ext cx="504056" cy="4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49846" y="2865357"/>
            <a:ext cx="504056" cy="4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90769" y="2944286"/>
            <a:ext cx="504056" cy="4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рамках </a:t>
            </a:r>
            <a:r>
              <a:rPr lang="ru-RU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ЭКОНОМИЧЕСКОГО ПОДХОДА </a:t>
            </a:r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 </a:t>
            </a:r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используется как совокупность её производственных мощностей, имеющих целью производство определённых благ и получение прибыли в результате их реализации. </a:t>
            </a:r>
            <a:endParaRPr lang="ru-RU" sz="28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 </a:t>
            </a:r>
            <a:r>
              <a:rPr lang="ru-RU" sz="28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 подразделяют </a:t>
            </a:r>
            <a:r>
              <a:rPr lang="ru-RU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на: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реальный </a:t>
            </a:r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(воплощён в материально – вещественных ценностях</a:t>
            </a:r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финансовый (представлен ценными бумагами и денежными средствами</a:t>
            </a:r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ctr"/>
            <a:r>
              <a:rPr lang="ru-RU" sz="28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Величина </a:t>
            </a:r>
            <a:r>
              <a:rPr lang="ru-RU" sz="2800" b="1" u="sng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капитала исчисляется как итог баланса корпорации по активу</a:t>
            </a:r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7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385" y="47667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основе </a:t>
            </a:r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БУХГАЛТЕРСКОГО ПОДХОДА </a:t>
            </a:r>
            <a:r>
              <a:rPr lang="ru-RU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 </a:t>
            </a:r>
            <a:r>
              <a:rPr lang="ru-RU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трактуется как интерес собственников корпорации в её активах, т. e. термин «капитал» в этом случае выступает синонимом чистых активов, a его величина рассчитывается как разность между суммой активов корпорации и величиной её обязательств. </a:t>
            </a:r>
            <a:endParaRPr lang="ru-RU" sz="28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i="1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sz="2800" b="1" i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величина чистых активов идентична размеру собственных средств, величина капитала исчисляется как итог раздела III «Капитал и резервы» бухгалтерского баланса. </a:t>
            </a:r>
            <a:endParaRPr lang="ru-RU" sz="2800" b="1" i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4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УЧЁТНО-АНАЛИТИЧЕСКИЙ ПОДХОД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 представляется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как совокупность ресурсов характеризуется одновременно с двух сторон – направлений его вложения (капитал как единая самостоятельная субстанция не существует и всегда облекается в некоторую физическую форму) и источников происхождения (откуда получен капитал, чей он).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Соответственно выделяют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две взаимосвязанные разновидности капитала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4271616"/>
            <a:ext cx="4266728" cy="22537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активный </a:t>
            </a:r>
            <a:r>
              <a:rPr lang="ru-RU" sz="2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</a:t>
            </a:r>
          </a:p>
          <a:p>
            <a:pPr algn="ctr"/>
            <a:r>
              <a:rPr lang="ru-RU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производственные мощности фирмы, формально представленные в активе её бухгалтерского баланса в виде двух блоков – основного и оборотного капиталов</a:t>
            </a:r>
            <a:r>
              <a:rPr lang="ru-RU" b="1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5824" y="4237368"/>
            <a:ext cx="4104456" cy="22537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пассивный капитал </a:t>
            </a:r>
          </a:p>
          <a:p>
            <a:pPr algn="ctr"/>
            <a:r>
              <a:rPr lang="ru-RU" b="1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b="1" dirty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средств, за счёт которых сформированы активы; они подразделяются на собственный и заёмный капитал</a:t>
            </a:r>
            <a:r>
              <a:rPr lang="ru-RU" sz="2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835696" y="3789040"/>
            <a:ext cx="648072" cy="482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84016" y="3781935"/>
            <a:ext cx="648072" cy="482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967" y="404664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капитала в рамках </a:t>
            </a:r>
            <a:endParaRPr lang="ru-RU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учётно-аналитического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подхода определяется как сумма итогов III «Капитал и резервы» и </a:t>
            </a:r>
            <a:endParaRPr lang="ru-RU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«Долгосрочные обязательства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разделов бухгалтерского баланса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корпорации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Краткосрочные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кредиты в капитал не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включаются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составляют краткосрочные источники финансирования фирмы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69" y="2672916"/>
            <a:ext cx="72008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76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2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СОБСТВЕННЫЙ И ЗАЕМНЫЙ КАПИТАЛ ПРЕДПРИЯТИЯ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2750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наибольшее внимание в корпоративных финансах уделяют собственному и заемному </a:t>
            </a:r>
            <a:r>
              <a:rPr lang="ru-RU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капиталу</a:t>
            </a:r>
            <a:endParaRPr lang="ru-RU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681774"/>
            <a:ext cx="90364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СОБСТВЕННЫЙ КАПИТАЛ </a:t>
            </a:r>
            <a:r>
              <a:rPr lang="ru-RU" sz="2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</a:t>
            </a:r>
            <a:r>
              <a:rPr lang="ru-RU" sz="2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собой часть стоимости в активах предприятия, остающуюся после удовлетворения требований третьих лиц (или после вычитания всех его обязательств).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СОСТАВ СОБСТВЕННОГО КАПИТАЛА ВХОДЯТ СЛЕДУЮЩИЕ ЭЛЕМЕНТЫ: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4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Уставный </a:t>
            </a:r>
            <a:r>
              <a:rPr lang="ru-RU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</a:t>
            </a:r>
            <a:endParaRPr lang="ru-RU" sz="24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Добавочный капитал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ru-RU" sz="2400" b="1" i="1" dirty="0" smtClean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Резервный капитал</a:t>
            </a:r>
          </a:p>
          <a:p>
            <a:pPr lvl="0"/>
            <a:r>
              <a:rPr lang="ru-RU" sz="2400" b="1" i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Нераспределенная прибыль</a:t>
            </a:r>
            <a:endParaRPr lang="ru-RU" b="1" i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7500"/>
            <a:ext cx="72008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78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139" y="332656"/>
            <a:ext cx="7369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СОБСТВЕННОГО КАПИТАЛА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138001"/>
            <a:ext cx="2232248" cy="545935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характеризуется </a:t>
            </a:r>
            <a:r>
              <a:rPr lang="ru-RU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простотой привлечения</a:t>
            </a:r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так как решения, связанные с увеличением собственного капитала, принимаются собственниками и менеджерами без необходимости получения согласия внешних сторон</a:t>
            </a:r>
            <a:endParaRPr lang="ru-RU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1167375"/>
            <a:ext cx="1896349" cy="5400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 algn="ctr"/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находится в распоряжении предприятия</a:t>
            </a:r>
          </a:p>
          <a:p>
            <a:pPr lvl="1" algn="ctr"/>
            <a:r>
              <a:rPr lang="ru-RU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неограниченное время </a:t>
            </a:r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является гарантией защиты интересов </a:t>
            </a:r>
            <a:r>
              <a:rPr lang="ru-RU" sz="2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кредиторов</a:t>
            </a:r>
            <a:endParaRPr lang="ru-RU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1158782"/>
            <a:ext cx="2088232" cy="540919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собственного капитала в активах предприятия является одним из показателей </a:t>
            </a:r>
            <a:r>
              <a:rPr lang="ru-RU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финансовой устойчивости </a:t>
            </a:r>
            <a:r>
              <a:rPr lang="ru-RU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кредитоспособности</a:t>
            </a:r>
            <a:endParaRPr lang="ru-RU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5" y="1157325"/>
            <a:ext cx="1800200" cy="545934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 algn="ctr"/>
            <a:r>
              <a:rPr lang="ru-RU" sz="2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источником финансирования наиболее</a:t>
            </a:r>
          </a:p>
          <a:p>
            <a:pPr algn="ctr"/>
            <a:r>
              <a:rPr lang="ru-RU" sz="20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рискованных инвестиционных проектов</a:t>
            </a:r>
            <a:endParaRPr lang="ru-RU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187624" y="794321"/>
            <a:ext cx="648072" cy="373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61386" y="764947"/>
            <a:ext cx="648072" cy="373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323930" y="794321"/>
            <a:ext cx="648072" cy="373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436096" y="760194"/>
            <a:ext cx="648072" cy="373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ликвидации предприятия имущество распределяется между собственниками пропорционально их долевому участию в собственном капитале, таким же образом распределяются дивиденды и права в управлении (право голоса).</a:t>
            </a:r>
          </a:p>
        </p:txBody>
      </p:sp>
      <p:pic>
        <p:nvPicPr>
          <p:cNvPr id="3" name="Picture 2" descr="C:\Users\User\Desktop\уколова\корпоративные финансы\vosk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115212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880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1118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2019-10-27T13:20:28Z</dcterms:created>
  <dcterms:modified xsi:type="dcterms:W3CDTF">2019-10-27T19:57:58Z</dcterms:modified>
</cp:coreProperties>
</file>